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5" r:id="rId3"/>
    <p:sldId id="284" r:id="rId4"/>
    <p:sldId id="265" r:id="rId5"/>
    <p:sldId id="286" r:id="rId6"/>
    <p:sldId id="273" r:id="rId7"/>
    <p:sldId id="282" r:id="rId8"/>
    <p:sldId id="288" r:id="rId9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Эдуардовна Волошановская" initials="ЮЭВ" lastIdx="1" clrIdx="0">
    <p:extLst>
      <p:ext uri="{19B8F6BF-5375-455C-9EA6-DF929625EA0E}">
        <p15:presenceInfo xmlns:p15="http://schemas.microsoft.com/office/powerpoint/2012/main" userId="S::voloshanovskaya@vcot.info::9188b1b0-6252-4372-b763-5fbad31c4e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23" autoAdjust="0"/>
    <p:restoredTop sz="94696" autoAdjust="0"/>
  </p:normalViewPr>
  <p:slideViewPr>
    <p:cSldViewPr snapToGrid="0">
      <p:cViewPr varScale="1">
        <p:scale>
          <a:sx n="75" d="100"/>
          <a:sy n="75" d="100"/>
        </p:scale>
        <p:origin x="12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standart.rosmintrud.ru/obshchiy-informatsionnyy-blok/reestr-uvedomleniy-o-razrabotke-peresmotre-professionalnykh-standartov/?NAME=&amp;DATE_CREATE_FROM=&amp;DATE_CREATE_TO=&amp;RANGE_PROF_ACTIVITY=&amp;ORGANIZATION=&amp;REVISION=Y&amp;set_filter=&#1060;&#1080;&#1083;&#1100;&#1090;&#1088;" TargetMode="External"/><Relationship Id="rId2" Type="http://schemas.openxmlformats.org/officeDocument/2006/relationships/hyperlink" Target="https://profstandart.rosmintrud.ru/obshchiy-informatsionnyy-blok/reestr-uvedomleniy-o-razrabotke-peresmotre-professionalnykh-standart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ofstandart.rosmintrud.ru/obshchiy-informatsionnyy-blok/spravochno-informatsionnyy-blok/" TargetMode="External"/><Relationship Id="rId4" Type="http://schemas.openxmlformats.org/officeDocument/2006/relationships/hyperlink" Target="https://profstandart.rosmintrud.ru/expert-opinion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806943C-BF32-4BF1-B6A7-69D90A70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82FFD-311F-4544-952E-0826B2995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753" y="628617"/>
            <a:ext cx="6559859" cy="3028983"/>
          </a:xfrm>
        </p:spPr>
        <p:txBody>
          <a:bodyPr>
            <a:normAutofit/>
          </a:bodyPr>
          <a:lstStyle/>
          <a:p>
            <a:pPr lvl="0" defTabSz="914400">
              <a:lnSpc>
                <a:spcPct val="90000"/>
              </a:lnSpc>
              <a:spcBef>
                <a:spcPts val="0"/>
              </a:spcBef>
              <a:defRPr/>
            </a:pPr>
            <a:br>
              <a:rPr lang="ru-RU" sz="1600" dirty="0"/>
            </a:br>
            <a:br>
              <a:rPr lang="ru-RU" sz="1600" dirty="0"/>
            </a:br>
            <a:r>
              <a:rPr lang="ru-RU" sz="2000" b="1" dirty="0"/>
              <a:t>применение положений </a:t>
            </a:r>
            <a:br>
              <a:rPr lang="ru-RU" sz="2000" b="1" dirty="0"/>
            </a:br>
            <a:r>
              <a:rPr lang="ru-RU" sz="2000" b="1" dirty="0"/>
              <a:t>профессиональных стандартов при разработке образовательных программ 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9F55A5-B667-43A3-B768-01E81C0CE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4753" y="3843867"/>
            <a:ext cx="5414401" cy="183412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</a:rPr>
              <a:t> Зайцева Ольга Михайловна</a:t>
            </a:r>
          </a:p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</a:rPr>
              <a:t>е-</a:t>
            </a:r>
            <a:r>
              <a:rPr lang="en-US" sz="1600" dirty="0">
                <a:solidFill>
                  <a:schemeClr val="bg1"/>
                </a:solidFill>
              </a:rPr>
              <a:t>mail</a:t>
            </a:r>
            <a:r>
              <a:rPr lang="ru-RU" sz="1600" dirty="0">
                <a:solidFill>
                  <a:schemeClr val="bg1"/>
                </a:solidFill>
              </a:rPr>
              <a:t>: </a:t>
            </a:r>
            <a:r>
              <a:rPr lang="en-US" sz="1600" dirty="0">
                <a:solidFill>
                  <a:schemeClr val="bg1"/>
                </a:solidFill>
              </a:rPr>
              <a:t>olzaytseva@vcot.info: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</a:rPr>
              <a:t>Москва  2023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78C6BF-28C8-4E12-B854-7A830D3E6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5747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5BAA1B-75CB-4A9E-9AFB-77A62328A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43" y="318977"/>
            <a:ext cx="1775638" cy="164804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6A7568C-128C-4A8A-81BA-1BED2DDAD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BED0B87-F053-4FB5-ABC4-24F3C041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940DFC-0E04-4FC7-88F7-5D4AF780C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6C4A8A1-0543-412C-B5E6-803A174A73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C29E161-7520-4B3D-B83D-41D496291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24BCAEE-76B1-447C-AFFB-F827F42F51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22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5EFCB-04B3-FCAC-E9F0-59A57CBC5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148857"/>
            <a:ext cx="10363016" cy="1063256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0070C0"/>
                </a:solidFill>
                <a:cs typeface="Arial" pitchFamily="34" charset="0"/>
              </a:rPr>
            </a:br>
            <a:br>
              <a:rPr lang="ru-RU" b="1" dirty="0">
                <a:solidFill>
                  <a:srgbClr val="0070C0"/>
                </a:solidFill>
                <a:cs typeface="Arial" pitchFamily="34" charset="0"/>
              </a:rPr>
            </a:br>
            <a:br>
              <a:rPr lang="ru-RU" b="1" dirty="0">
                <a:solidFill>
                  <a:srgbClr val="0070C0"/>
                </a:solidFill>
                <a:cs typeface="Arial" pitchFamily="34" charset="0"/>
              </a:rPr>
            </a:br>
            <a:br>
              <a:rPr lang="ru-RU" b="1" dirty="0">
                <a:solidFill>
                  <a:srgbClr val="0070C0"/>
                </a:solidFill>
                <a:cs typeface="Arial" pitchFamily="34" charset="0"/>
              </a:rPr>
            </a:br>
            <a:br>
              <a:rPr lang="ru-RU" b="1" dirty="0">
                <a:solidFill>
                  <a:srgbClr val="0070C0"/>
                </a:solidFill>
                <a:cs typeface="Arial" pitchFamily="34" charset="0"/>
              </a:rPr>
            </a:br>
            <a:br>
              <a:rPr lang="ru-RU" b="1" dirty="0">
                <a:solidFill>
                  <a:srgbClr val="0070C0"/>
                </a:solidFill>
                <a:cs typeface="Arial" pitchFamily="34" charset="0"/>
              </a:rPr>
            </a:br>
            <a:br>
              <a:rPr lang="ru-RU" b="1" dirty="0">
                <a:solidFill>
                  <a:srgbClr val="0070C0"/>
                </a:solidFill>
                <a:cs typeface="Arial" pitchFamily="34" charset="0"/>
              </a:rPr>
            </a:br>
            <a:br>
              <a:rPr lang="ru-RU" b="1" dirty="0">
                <a:solidFill>
                  <a:srgbClr val="0070C0"/>
                </a:solidFill>
                <a:cs typeface="Arial" pitchFamily="34" charset="0"/>
              </a:rPr>
            </a:br>
            <a:r>
              <a:rPr lang="ru-RU" sz="2000" dirty="0">
                <a:ea typeface="Verdana" panose="020B0604030504040204" pitchFamily="34" charset="0"/>
                <a:cs typeface="Arial" pitchFamily="34" charset="0"/>
              </a:rPr>
              <a:t>Профессиональные стандарты: разработка и направления применения</a:t>
            </a:r>
            <a:br>
              <a:rPr lang="ru-RU" sz="2000" dirty="0">
                <a:ea typeface="Verdana" panose="020B0604030504040204" pitchFamily="34" charset="0"/>
                <a:cs typeface="Arial" pitchFamily="34" charset="0"/>
              </a:rPr>
            </a:br>
            <a:endParaRPr lang="ru-RU" sz="2000" dirty="0">
              <a:ea typeface="Verdana" panose="020B060403050404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F0C436-5862-A0D1-6FE5-CACEF8F03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096" y="1212113"/>
            <a:ext cx="10778821" cy="518868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1500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ru-RU" sz="1400" spc="-1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ПС могут разрабатываться объединениями работодателей, работодателями, проф. сообществами, СРО и иными НКО с участием образовательных организаций профессионального образования и других заинтересованных организаций.</a:t>
            </a:r>
          </a:p>
          <a:p>
            <a:pPr algn="just">
              <a:lnSpc>
                <a:spcPct val="100000"/>
              </a:lnSpc>
            </a:pPr>
            <a:r>
              <a:rPr lang="en-US" sz="1400" spc="-1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	</a:t>
            </a:r>
            <a:r>
              <a:rPr lang="ru-RU" sz="1400" spc="-1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ПС–</a:t>
            </a:r>
            <a:r>
              <a:rPr lang="ru-RU" sz="1400" b="0" strike="noStrike" spc="-1" dirty="0">
                <a:solidFill>
                  <a:srgbClr val="008AD4"/>
                </a:solidFill>
                <a:latin typeface="+mj-lt"/>
                <a:ea typeface="Verdana" panose="020B0604030504040204" pitchFamily="34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многофункциональный документ, который используется в различных сферах деятельности</a:t>
            </a:r>
          </a:p>
          <a:p>
            <a:pPr>
              <a:lnSpc>
                <a:spcPct val="100000"/>
              </a:lnSpc>
            </a:pPr>
            <a:endParaRPr lang="ru-RU" sz="1300" b="0" strike="noStrike" spc="-1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ru-RU" sz="1800" spc="-1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ru-RU" sz="1800" spc="-1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ru-RU" sz="1800" spc="-1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i="1" strike="noStrike" spc="-1" dirty="0">
                <a:solidFill>
                  <a:srgbClr val="000000"/>
                </a:solidFill>
              </a:rPr>
              <a:t>	Утверждено 1537 профессиональных стандартов в 34 областях профессиональной деятельности</a:t>
            </a:r>
            <a:endParaRPr lang="ru-RU" sz="1400" b="0" strike="noStrike" spc="-1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89BA67A2-3653-C8B3-3375-A7BA9EA99505}"/>
              </a:ext>
            </a:extLst>
          </p:cNvPr>
          <p:cNvSpPr/>
          <p:nvPr/>
        </p:nvSpPr>
        <p:spPr>
          <a:xfrm>
            <a:off x="622096" y="2474406"/>
            <a:ext cx="10778821" cy="7859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chemeClr val="accent5">
                  <a:lumMod val="40000"/>
                  <a:lumOff val="60000"/>
                </a:schemeClr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89076D-8313-0E90-6A30-D054EDDE2EC0}"/>
              </a:ext>
            </a:extLst>
          </p:cNvPr>
          <p:cNvSpPr txBox="1"/>
          <p:nvPr/>
        </p:nvSpPr>
        <p:spPr>
          <a:xfrm>
            <a:off x="1298691" y="2639924"/>
            <a:ext cx="1645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1" dirty="0">
                <a:solidFill>
                  <a:srgbClr val="000000"/>
                </a:solidFill>
                <a:latin typeface="+mj-lt"/>
              </a:rPr>
              <a:t>Молодежь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954B2C-BEB3-8721-9772-67A648D70322}"/>
              </a:ext>
            </a:extLst>
          </p:cNvPr>
          <p:cNvSpPr txBox="1"/>
          <p:nvPr/>
        </p:nvSpPr>
        <p:spPr>
          <a:xfrm>
            <a:off x="847428" y="3371607"/>
            <a:ext cx="25480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AD4"/>
              </a:buClr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AD4"/>
              </a:buClr>
            </a:pPr>
            <a:r>
              <a:rPr lang="ru-RU" sz="120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ПС позволяет выбрать профессию, исходя</a:t>
            </a:r>
            <a:br>
              <a:rPr lang="en-US" sz="120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из требований</a:t>
            </a:r>
            <a:br>
              <a:rPr lang="ru-RU" sz="120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к квалификации работника, спланировать обучение</a:t>
            </a:r>
            <a:br>
              <a:rPr lang="en-US" sz="120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и профессиональную карьеру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D65C82-D634-535B-89CA-3E23E6674A6B}"/>
              </a:ext>
            </a:extLst>
          </p:cNvPr>
          <p:cNvSpPr txBox="1"/>
          <p:nvPr/>
        </p:nvSpPr>
        <p:spPr>
          <a:xfrm>
            <a:off x="3522573" y="2647739"/>
            <a:ext cx="1645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1" dirty="0">
                <a:solidFill>
                  <a:srgbClr val="000000"/>
                </a:solidFill>
                <a:latin typeface="+mj-lt"/>
              </a:rPr>
              <a:t>Работники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B34A88-BC34-51D3-225C-E1A1DEAAF9E7}"/>
              </a:ext>
            </a:extLst>
          </p:cNvPr>
          <p:cNvSpPr txBox="1"/>
          <p:nvPr/>
        </p:nvSpPr>
        <p:spPr>
          <a:xfrm>
            <a:off x="5874769" y="2663391"/>
            <a:ext cx="202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spc="-1">
                <a:solidFill>
                  <a:srgbClr val="000000"/>
                </a:solidFill>
                <a:latin typeface="Arial"/>
              </a:defRPr>
            </a:lvl1pPr>
          </a:lstStyle>
          <a:p>
            <a:r>
              <a:rPr lang="ru-RU" sz="1800" dirty="0">
                <a:latin typeface="+mj-lt"/>
              </a:rPr>
              <a:t>Работодатели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C4B77D-11AB-07A1-5C70-1972C6D948F4}"/>
              </a:ext>
            </a:extLst>
          </p:cNvPr>
          <p:cNvSpPr txBox="1"/>
          <p:nvPr/>
        </p:nvSpPr>
        <p:spPr>
          <a:xfrm>
            <a:off x="8826576" y="2505641"/>
            <a:ext cx="2553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spc="-1">
                <a:solidFill>
                  <a:srgbClr val="000000"/>
                </a:solidFill>
                <a:latin typeface="Arial"/>
              </a:defRPr>
            </a:lvl1pPr>
          </a:lstStyle>
          <a:p>
            <a:r>
              <a:rPr lang="ru-RU" sz="1800" dirty="0">
                <a:latin typeface="+mn-lt"/>
              </a:rPr>
              <a:t>Система образования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6FB643-E976-BC8D-59F8-6F3E1F388B17}"/>
              </a:ext>
            </a:extLst>
          </p:cNvPr>
          <p:cNvSpPr txBox="1"/>
          <p:nvPr/>
        </p:nvSpPr>
        <p:spPr>
          <a:xfrm>
            <a:off x="2944251" y="3429000"/>
            <a:ext cx="299952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08AD4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Выбрать дополнительные профессиональные программы при смене профессии</a:t>
            </a:r>
          </a:p>
          <a:p>
            <a:pPr marL="171450" indent="-171450">
              <a:spcAft>
                <a:spcPts val="600"/>
              </a:spcAft>
              <a:buClr>
                <a:srgbClr val="008AD4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Повысить конкурентоспособность</a:t>
            </a:r>
            <a:br>
              <a:rPr lang="ru-RU" sz="120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на рынке труда</a:t>
            </a:r>
            <a:br>
              <a:rPr lang="ru-RU" sz="120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или в организации</a:t>
            </a:r>
          </a:p>
          <a:p>
            <a:pPr marL="171450" indent="-171450">
              <a:spcAft>
                <a:spcPts val="600"/>
              </a:spcAft>
              <a:buClr>
                <a:srgbClr val="008AD4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Определить необходимость прохождения независимой оценки квалификации</a:t>
            </a:r>
          </a:p>
          <a:p>
            <a:pPr marL="171450" indent="-171450">
              <a:spcAft>
                <a:spcPts val="600"/>
              </a:spcAft>
              <a:buClr>
                <a:srgbClr val="008AD4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Спланировать карьерный рост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3A172C-EBB7-293B-9C15-89328B532687}"/>
              </a:ext>
            </a:extLst>
          </p:cNvPr>
          <p:cNvSpPr txBox="1"/>
          <p:nvPr/>
        </p:nvSpPr>
        <p:spPr>
          <a:xfrm>
            <a:off x="5703877" y="3289074"/>
            <a:ext cx="2841696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08AD4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Выбрать дополнительные профессиональные программы при смене профессии</a:t>
            </a:r>
          </a:p>
          <a:p>
            <a:pPr marL="171450" indent="-171450">
              <a:spcAft>
                <a:spcPts val="600"/>
              </a:spcAft>
              <a:buClr>
                <a:srgbClr val="008AD4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Повысить конкурентоспособность</a:t>
            </a:r>
            <a:br>
              <a:rPr lang="ru-RU" sz="120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на рынке труда</a:t>
            </a:r>
            <a:br>
              <a:rPr lang="ru-RU" sz="120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или в организации</a:t>
            </a:r>
          </a:p>
          <a:p>
            <a:pPr marL="171450" indent="-171450">
              <a:spcAft>
                <a:spcPts val="600"/>
              </a:spcAft>
              <a:buClr>
                <a:srgbClr val="008AD4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Определить необходимость прохождения независимой оценки квалификации</a:t>
            </a:r>
          </a:p>
          <a:p>
            <a:pPr marL="171450" indent="-171450">
              <a:spcAft>
                <a:spcPts val="600"/>
              </a:spcAft>
              <a:buClr>
                <a:srgbClr val="008AD4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Спланировать карьерный рост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A5AF5D-D712-C49D-AB6D-1641B75792D8}"/>
              </a:ext>
            </a:extLst>
          </p:cNvPr>
          <p:cNvSpPr txBox="1"/>
          <p:nvPr/>
        </p:nvSpPr>
        <p:spPr>
          <a:xfrm>
            <a:off x="8835916" y="3371607"/>
            <a:ext cx="2841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AD4"/>
              </a:buClr>
            </a:pPr>
            <a:r>
              <a:rPr lang="ru-RU" sz="120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Положения ПС учитываются</a:t>
            </a:r>
            <a:br>
              <a:rPr lang="en-US" sz="120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при формировании</a:t>
            </a:r>
          </a:p>
          <a:p>
            <a:pPr>
              <a:buClr>
                <a:srgbClr val="008AD4"/>
              </a:buClr>
            </a:pPr>
            <a:r>
              <a:rPr lang="ru-RU" sz="120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профессиональных образовательных программ</a:t>
            </a:r>
            <a:br>
              <a:rPr lang="ru-RU" sz="120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и  их профессионально-общественной аккредитации</a:t>
            </a:r>
          </a:p>
        </p:txBody>
      </p:sp>
    </p:spTree>
    <p:extLst>
      <p:ext uri="{BB962C8B-B14F-4D97-AF65-F5344CB8AC3E}">
        <p14:creationId xmlns:p14="http://schemas.microsoft.com/office/powerpoint/2010/main" val="2809773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2D34D-0946-CD11-9893-BEE015BF8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21" y="0"/>
            <a:ext cx="10090298" cy="988828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prstClr val="white"/>
                </a:solidFill>
                <a:latin typeface="Century Gothic" panose="020B0502020202020204"/>
              </a:rPr>
              <a:t>ПРИМЕНЕНИЕ ПРОФСТАНДАРТОВ В СИСТЕМЕ Профессионального ОБРАЗОВАНИЯ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62CD99-CE70-BABA-F69E-A22FD6EE8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464" y="1139868"/>
            <a:ext cx="10444231" cy="531103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ru-RU" spc="-1" dirty="0">
                <a:solidFill>
                  <a:srgbClr val="000000"/>
                </a:solidFill>
                <a:latin typeface="+mj-lt"/>
              </a:rPr>
              <a:t>	</a:t>
            </a:r>
            <a:r>
              <a:rPr lang="ru-RU" sz="1400" spc="-1" dirty="0">
                <a:solidFill>
                  <a:srgbClr val="000000"/>
                </a:solidFill>
                <a:latin typeface="+mj-lt"/>
              </a:rPr>
              <a:t>В ФЗ от 29.12.2012 № 273 «Об образовании в Российской Федерации» определено:</a:t>
            </a:r>
            <a:endParaRPr lang="en-US" sz="1400" b="0" strike="noStrike" spc="-1" dirty="0">
              <a:solidFill>
                <a:srgbClr val="000000"/>
              </a:solidFill>
              <a:latin typeface="+mj-lt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+mj-lt"/>
              </a:rPr>
              <a:t>образовательные программы высшего образования в части профессиональных компетенций разрабатываются организациями, осуществляющими образовательную деятельность, на основе профессиональных стандартов (при наличии) - ст. 12, ч. 8.1;</a:t>
            </a:r>
            <a:endParaRPr lang="ru-RU" sz="1400" b="0" strike="noStrike" spc="-1" dirty="0">
              <a:latin typeface="+mj-lt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+mj-lt"/>
              </a:rPr>
              <a:t>примерные образовательные программы среднего профессионального образования разрабатываются в части профессиональных компетенций на основе профессиональных стандартов (при наличии) - ст. 12, ч. 9</a:t>
            </a:r>
            <a:endParaRPr lang="ru-RU" sz="1400" b="0" strike="noStrike" spc="-1" dirty="0">
              <a:latin typeface="+mj-lt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+mj-lt"/>
              </a:rPr>
              <a:t>продолжительность профессионального обучения определяется конкретной программой профессионального обучения, разрабатываемой и утверждаемой на основе профессиональных стандартов (при наличии) – ст.73, ч. 8</a:t>
            </a:r>
            <a:endParaRPr lang="ru-RU" sz="1400" b="0" strike="noStrike" spc="-1" dirty="0">
              <a:latin typeface="+mj-lt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+mj-lt"/>
              </a:rPr>
              <a:t>содержание дополнительных профессиональных программ должно учитывать профессиональные стандарты – ст. 76, ч.9</a:t>
            </a:r>
          </a:p>
          <a:p>
            <a:pPr>
              <a:lnSpc>
                <a:spcPct val="100000"/>
              </a:lnSpc>
              <a:buClr>
                <a:srgbClr val="000000"/>
              </a:buClr>
            </a:pPr>
            <a:endParaRPr lang="ru-RU" sz="1400" b="0" strike="noStrike" spc="-1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ru-RU" sz="1400" b="0" strike="noStrike" spc="-1" dirty="0">
                <a:latin typeface="+mj-lt"/>
              </a:rPr>
              <a:t> 	</a:t>
            </a:r>
            <a:r>
              <a:rPr lang="ru-RU" sz="1400" b="0" strike="noStrike" spc="-1" dirty="0">
                <a:solidFill>
                  <a:schemeClr val="bg1"/>
                </a:solidFill>
                <a:latin typeface="+mj-lt"/>
              </a:rPr>
              <a:t>Порядок разработки образовательных программ определен:</a:t>
            </a:r>
          </a:p>
          <a:p>
            <a:pPr marL="92075" indent="-92075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chemeClr val="bg1"/>
                </a:solidFill>
                <a:latin typeface="+mj-lt"/>
              </a:rPr>
              <a:t>Приказом Минобрнауки России от 06.04.2021 №245 «Об утверждении Порядка организации и осуществления образовательной деятельности по образовательным программам высшего образования - программам бакалавриата, программам специалитета, программам магистратуры»</a:t>
            </a:r>
          </a:p>
          <a:p>
            <a:pPr marL="92075" indent="-9207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+mj-lt"/>
              </a:rPr>
              <a:t>Приказом Минпросвещения России от 08.04.2021 № 153 (ред. от 29.07.2021) «Об утверждении Порядка разработки примерных основных образовательных программ среднего профессионального образования, проведения их экспертизы и ведения реестра примерных основных образовательных программ среднего профессионального образования»</a:t>
            </a:r>
            <a:endParaRPr lang="ru-RU" sz="1400" b="0" strike="noStrike" spc="-1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730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23E4C-3CEA-4492-9190-C024BD71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0" y="211424"/>
            <a:ext cx="10213433" cy="990056"/>
          </a:xfrm>
        </p:spPr>
        <p:txBody>
          <a:bodyPr/>
          <a:lstStyle/>
          <a:p>
            <a:r>
              <a:rPr kumimoji="0" lang="ru-RU" sz="18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Синхронизация профессионального образования с требованиями работодателей к квалифицированным кадрам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F1DE5D-1868-4DE7-9E26-043735E29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0" y="1423752"/>
            <a:ext cx="10436636" cy="4637414"/>
          </a:xfrm>
        </p:spPr>
        <p:txBody>
          <a:bodyPr>
            <a:normAutofit fontScale="70000" lnSpcReduction="20000"/>
          </a:bodyPr>
          <a:lstStyle/>
          <a:p>
            <a:endParaRPr lang="ru-RU" sz="2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sz="2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sz="2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7"/>
            <a:endParaRPr lang="ru-RU" sz="2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7"/>
            <a:endParaRPr lang="ru-RU" sz="2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7"/>
            <a:r>
              <a:rPr lang="ru-RU" sz="20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Центром развития профессиональных квалификаций ФГБУ «ВНИИ труда» Минтруда России 14 февраля 2023 г. была организована рассылка в ФУМО ВО и СПО апробационной версии Рекомендаций</a:t>
            </a:r>
          </a:p>
          <a:p>
            <a:pPr lvl="7"/>
            <a:endParaRPr lang="ru-RU" sz="13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7"/>
            <a:endParaRPr lang="ru-RU" sz="13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200400" lvl="7" indent="0" algn="just">
              <a:buNone/>
            </a:pPr>
            <a:r>
              <a:rPr lang="ru-RU" sz="22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</a:p>
          <a:p>
            <a:pPr lvl="7" algn="just"/>
            <a:endParaRPr lang="ru-RU" sz="37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7"/>
            <a:r>
              <a:rPr lang="en-US" sz="23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https://profstandart.rosmintrud.ru/obshchiy-informatsionnyy-blok/spravochno-informatsionnyy-blok/metodicheskie-materialy/detail.php?ELEMENT_ID=119406</a:t>
            </a:r>
            <a:endParaRPr lang="ru-RU" sz="23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7"/>
            <a:endParaRPr lang="ru-RU" sz="1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7"/>
            <a:endParaRPr lang="ru-RU" sz="2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sz="2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sz="29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sz="2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sz="2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sz="2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sz="2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FD84BC-5C4B-4B91-AE8D-1B7F07995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0" y="1423752"/>
            <a:ext cx="3188099" cy="46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03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3DE07-18FB-D6D6-36ED-15F16388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30908"/>
            <a:ext cx="10788319" cy="1237673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prstClr val="white"/>
                </a:solidFill>
                <a:latin typeface="Century Gothic" panose="020B0502020202020204"/>
              </a:rPr>
              <a:t>РЕКОМЕНДАЦИИ ПО применению ПОЛОЖЕНИЙ ПРОФЕССИОНАЛЬНЫХ СТАНДАРТОВ при разработке ОБРАЗОВАТЕЛЬНЫХ ПРОГРАММ  </a:t>
            </a:r>
            <a:br>
              <a:rPr lang="ru-RU" sz="1800" dirty="0">
                <a:solidFill>
                  <a:prstClr val="white"/>
                </a:solidFill>
                <a:latin typeface="Century Gothic" panose="020B0502020202020204"/>
              </a:rPr>
            </a:br>
            <a:r>
              <a:rPr lang="ru-RU" sz="1200" i="1" dirty="0">
                <a:solidFill>
                  <a:prstClr val="white"/>
                </a:solidFill>
                <a:latin typeface="Century Gothic" panose="020B0502020202020204"/>
              </a:rPr>
              <a:t>(доработанная версия планируется к изданию и размещению на сайте «</a:t>
            </a:r>
            <a:r>
              <a:rPr lang="ru-RU" sz="1200" i="1">
                <a:solidFill>
                  <a:prstClr val="white"/>
                </a:solidFill>
                <a:latin typeface="Century Gothic" panose="020B0502020202020204"/>
              </a:rPr>
              <a:t>Профессиональные стандарты»)</a:t>
            </a:r>
            <a:br>
              <a:rPr lang="ru-RU" sz="1200" b="1" i="1" spc="-1" dirty="0">
                <a:solidFill>
                  <a:schemeClr val="accent1"/>
                </a:solidFill>
                <a:highlight>
                  <a:srgbClr val="FFFF00"/>
                </a:highlight>
              </a:rPr>
            </a:br>
            <a:endParaRPr lang="ru-RU" sz="1200" i="1" dirty="0">
              <a:highlight>
                <a:srgbClr val="FFFF00"/>
              </a:highlight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AF4132-FCB9-2774-B783-C73A0C17C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730" y="1468582"/>
            <a:ext cx="10972800" cy="4921460"/>
          </a:xfrm>
        </p:spPr>
        <p:txBody>
          <a:bodyPr>
            <a:normAutofit fontScale="70000" lnSpcReduction="20000"/>
          </a:bodyPr>
          <a:lstStyle/>
          <a:p>
            <a:pPr marL="285750" indent="-285750" algn="just" hangingPunct="0">
              <a:lnSpc>
                <a:spcPct val="105000"/>
              </a:lnSpc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5654675" algn="r"/>
              </a:tabLst>
            </a:pPr>
            <a:r>
              <a:rPr lang="ru-RU" sz="2000" b="1" dirty="0">
                <a:solidFill>
                  <a:schemeClr val="bg1"/>
                </a:solidFill>
                <a:ea typeface="Times New Roman" panose="02020603050405020304" pitchFamily="18" charset="0"/>
              </a:rPr>
              <a:t>СТРУКТУРА ПРОФЕССИОНАЛЬНОГО СТАНДАРТА</a:t>
            </a:r>
          </a:p>
          <a:p>
            <a:pPr marL="285750" indent="-285750" algn="just" hangingPunct="0">
              <a:lnSpc>
                <a:spcPct val="105000"/>
              </a:lnSpc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5654675" algn="r"/>
              </a:tabLst>
            </a:pPr>
            <a:r>
              <a:rPr lang="ru-RU" sz="2000" b="1" dirty="0">
                <a:solidFill>
                  <a:schemeClr val="bg1"/>
                </a:solidFill>
                <a:ea typeface="Times New Roman" panose="02020603050405020304" pitchFamily="18" charset="0"/>
              </a:rPr>
              <a:t>ОСНОВНЫЕ ЭТАПЫ РАЗРАБОТКИ И УТВЕРЖДЕНИЯ ПРОФЕССИОНАЛЬНОГО СТАНДАРТА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	</a:t>
            </a:r>
          </a:p>
          <a:p>
            <a:pPr marL="285750" indent="-285750" algn="just" hangingPunct="0">
              <a:lnSpc>
                <a:spcPct val="105000"/>
              </a:lnSpc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5654675" algn="r"/>
              </a:tabLst>
            </a:pPr>
            <a:r>
              <a:rPr lang="ru-RU" sz="2000" b="1" dirty="0">
                <a:solidFill>
                  <a:schemeClr val="bg1"/>
                </a:solidFill>
                <a:ea typeface="Times New Roman" panose="02020603050405020304" pitchFamily="18" charset="0"/>
              </a:rPr>
              <a:t>ПРОФЕССИОНАЛЬНЫЕ СТАНДАРТЫ КАК ОСНОВА ФОРМИРОВАНИЯ ОСНОВНОЙ ПРОФЕССИОНАЛЬНОЙ   ОБРАЗОВАТЕЛЬНОЙ ПРОГРАММЫ ВЫСШЕГО ОБРАЗОВАНИЯ (НА ПРИМЕРЕ ПРОГРАММЫ БАКАЛАВРИАТА)</a:t>
            </a:r>
            <a:endParaRPr lang="ru-RU" sz="2000" b="1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indent="179705" algn="just" hangingPunct="0">
              <a:lnSpc>
                <a:spcPct val="105000"/>
              </a:lnSpc>
              <a:spcAft>
                <a:spcPts val="500"/>
              </a:spcAft>
              <a:tabLst>
                <a:tab pos="5654675" algn="r"/>
              </a:tabLst>
            </a:pPr>
            <a:r>
              <a:rPr lang="ru-RU" sz="2000" i="1" dirty="0">
                <a:solidFill>
                  <a:schemeClr val="bg1"/>
                </a:solidFill>
                <a:ea typeface="Times New Roman" panose="02020603050405020304" pitchFamily="18" charset="0"/>
              </a:rPr>
              <a:t>Формирование перечня профессиональных стандартов для  образовательных программ</a:t>
            </a:r>
            <a:endParaRPr lang="ru-RU" sz="2000" i="1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indent="179705" algn="just" hangingPunct="0">
              <a:lnSpc>
                <a:spcPct val="105000"/>
              </a:lnSpc>
              <a:spcAft>
                <a:spcPts val="500"/>
              </a:spcAft>
              <a:tabLst>
                <a:tab pos="5654675" algn="r"/>
              </a:tabLst>
            </a:pPr>
            <a:r>
              <a:rPr lang="ru-RU" sz="2000" i="1" dirty="0">
                <a:solidFill>
                  <a:schemeClr val="bg1"/>
                </a:solidFill>
                <a:ea typeface="Times New Roman" panose="02020603050405020304" pitchFamily="18" charset="0"/>
              </a:rPr>
              <a:t>Учет положений профессиональных стандартов  при формировании перечня задач профессиональной деятельности выпускников	</a:t>
            </a:r>
            <a:endParaRPr lang="ru-RU" sz="2000" i="1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indent="179705" algn="just" hangingPunct="0">
              <a:lnSpc>
                <a:spcPct val="105000"/>
              </a:lnSpc>
              <a:spcAft>
                <a:spcPts val="500"/>
              </a:spcAft>
              <a:tabLst>
                <a:tab pos="5654675" algn="r"/>
              </a:tabLst>
            </a:pPr>
            <a:r>
              <a:rPr lang="ru-RU" sz="2000" i="1" dirty="0">
                <a:solidFill>
                  <a:schemeClr val="bg1"/>
                </a:solidFill>
                <a:ea typeface="Times New Roman" panose="02020603050405020304" pitchFamily="18" charset="0"/>
              </a:rPr>
              <a:t>Учет положений профессиональных стандартов при формировании перечня профессиональных компетенций 	</a:t>
            </a:r>
            <a:endParaRPr lang="ru-RU" sz="2000" i="1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indent="179705" algn="just" hangingPunct="0">
              <a:lnSpc>
                <a:spcPct val="105000"/>
              </a:lnSpc>
              <a:spcAft>
                <a:spcPts val="500"/>
              </a:spcAft>
              <a:tabLst>
                <a:tab pos="5654675" algn="r"/>
              </a:tabLst>
            </a:pPr>
            <a:r>
              <a:rPr lang="ru-RU" sz="2000" i="1" dirty="0">
                <a:solidFill>
                  <a:schemeClr val="bg1"/>
                </a:solidFill>
                <a:ea typeface="Times New Roman" panose="02020603050405020304" pitchFamily="18" charset="0"/>
              </a:rPr>
              <a:t>Учет положений профессиональных стандартов  при формировании индикаторов достижения компетенций для основных профессиональных образовательных программ высшего образования</a:t>
            </a:r>
            <a:endParaRPr lang="ru-RU" sz="2000" i="1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marL="285750" indent="-285750" algn="just" hangingPunct="0">
              <a:lnSpc>
                <a:spcPct val="105000"/>
              </a:lnSpc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5654675" algn="r"/>
              </a:tabLst>
            </a:pPr>
            <a:r>
              <a:rPr lang="ru-RU" sz="2000" b="1" dirty="0">
                <a:solidFill>
                  <a:schemeClr val="bg1"/>
                </a:solidFill>
                <a:ea typeface="Times New Roman" panose="02020603050405020304" pitchFamily="18" charset="0"/>
              </a:rPr>
              <a:t>ПРОФЕССИОНАЛЬНЫЕ СТАНДАРТЫ КАК ОСНОВА ФОРМИРОВАНИЯ ПРИМЕРНОЙ ОБРАЗОВАТЕЛЬНОЙ ПРОГРАММЫ СРЕДНЕГО ПРОФЕССИОНАЛЬНОГО ОБРАЗОВАНИЯ</a:t>
            </a:r>
          </a:p>
          <a:p>
            <a:pPr indent="179705" algn="just" hangingPunct="0">
              <a:lnSpc>
                <a:spcPct val="105000"/>
              </a:lnSpc>
              <a:spcAft>
                <a:spcPts val="500"/>
              </a:spcAft>
              <a:tabLst>
                <a:tab pos="5654675" algn="r"/>
              </a:tabLst>
            </a:pPr>
            <a:r>
              <a:rPr lang="ru-RU" sz="2000" i="1" dirty="0">
                <a:solidFill>
                  <a:schemeClr val="bg1"/>
                </a:solidFill>
                <a:ea typeface="Times New Roman" panose="02020603050405020304" pitchFamily="18" charset="0"/>
              </a:rPr>
              <a:t>Учет положений профессиональных стандартов при формировании перечня профессиональных компетенций и показателей освоения компетенций для примерных образовательных  программ среднего профессионального образования</a:t>
            </a:r>
          </a:p>
          <a:p>
            <a:pPr indent="179705" algn="just" hangingPunct="0">
              <a:lnSpc>
                <a:spcPct val="105000"/>
              </a:lnSpc>
              <a:spcAft>
                <a:spcPts val="500"/>
              </a:spcAft>
              <a:tabLst>
                <a:tab pos="5654675" algn="r"/>
              </a:tabLst>
            </a:pPr>
            <a:r>
              <a:rPr lang="ru-RU" sz="2000" i="1" dirty="0">
                <a:solidFill>
                  <a:schemeClr val="bg1"/>
                </a:solidFill>
                <a:ea typeface="Times New Roman" panose="02020603050405020304" pitchFamily="18" charset="0"/>
              </a:rPr>
              <a:t>Учет положений профессиональных стандартов при формировании программ, реализуемых в рамках федерального проекта  «Профессионалитет»</a:t>
            </a:r>
          </a:p>
          <a:p>
            <a:pPr indent="179705" algn="just" hangingPunct="0">
              <a:lnSpc>
                <a:spcPct val="105000"/>
              </a:lnSpc>
              <a:spcAft>
                <a:spcPts val="500"/>
              </a:spcAft>
              <a:tabLst>
                <a:tab pos="5654675" algn="r"/>
              </a:tabLst>
            </a:pPr>
            <a:r>
              <a:rPr lang="ru-RU" sz="1800" dirty="0">
                <a:solidFill>
                  <a:schemeClr val="bg1"/>
                </a:solidFill>
                <a:ea typeface="Times New Roman" panose="02020603050405020304" pitchFamily="18" charset="0"/>
              </a:rPr>
              <a:t>	</a:t>
            </a:r>
            <a:endParaRPr lang="ru-RU" sz="18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indent="457200" algn="just" hangingPunct="0">
              <a:spcBef>
                <a:spcPts val="1200"/>
              </a:spcBef>
              <a:spcAft>
                <a:spcPts val="600"/>
              </a:spcAft>
            </a:pPr>
            <a:r>
              <a:rPr lang="ru-RU" sz="1800" b="1" kern="0" cap="all" dirty="0">
                <a:solidFill>
                  <a:schemeClr val="bg1"/>
                </a:solidFill>
                <a:effectLst/>
                <a:ea typeface="Microsoft YaHei" panose="020B0503020204020204" pitchFamily="34" charset="-122"/>
                <a:cs typeface="Times New Roman Полужирный" panose="02020803070505020304" pitchFamily="18" charset="0"/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413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23E4C-3CEA-4492-9190-C024BD71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253273"/>
            <a:ext cx="9965778" cy="1135987"/>
          </a:xfrm>
        </p:spPr>
        <p:txBody>
          <a:bodyPr>
            <a:normAutofit/>
          </a:bodyPr>
          <a:lstStyle/>
          <a:p>
            <a:r>
              <a:rPr lang="ru-RU" sz="1800" dirty="0"/>
              <a:t>Сопоставление понятий сферы труда и системы образования при формировании ОПОП 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F1DE5D-1868-4DE7-9E26-043735E29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978196"/>
            <a:ext cx="9782750" cy="5626532"/>
          </a:xfrm>
        </p:spPr>
        <p:txBody>
          <a:bodyPr>
            <a:normAutofit/>
          </a:bodyPr>
          <a:lstStyle/>
          <a:p>
            <a:pPr marL="457200" marR="0" lvl="0" indent="0" algn="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lang="ru-RU" sz="1200" dirty="0">
              <a:solidFill>
                <a:schemeClr val="bg1"/>
              </a:solidFill>
              <a:highlight>
                <a:srgbClr val="0000FF"/>
              </a:highlight>
              <a:latin typeface="+mj-lt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lang="ru-RU" dirty="0">
              <a:solidFill>
                <a:schemeClr val="bg1"/>
              </a:solidFill>
              <a:latin typeface="+mj-lt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lang="ru-RU" dirty="0">
              <a:solidFill>
                <a:schemeClr val="bg1"/>
              </a:solidFill>
              <a:latin typeface="+mj-lt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lang="ru-RU" dirty="0">
              <a:solidFill>
                <a:schemeClr val="bg1"/>
              </a:solidFill>
              <a:latin typeface="+mj-lt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lang="ru-RU" dirty="0">
              <a:solidFill>
                <a:schemeClr val="bg1"/>
              </a:solidFill>
              <a:latin typeface="+mj-lt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r>
              <a:rPr lang="ru-RU" dirty="0">
                <a:solidFill>
                  <a:schemeClr val="bg1"/>
                </a:solidFill>
                <a:latin typeface="+mj-lt"/>
              </a:rPr>
              <a:t>	</a:t>
            </a: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lang="ru-RU" dirty="0">
              <a:solidFill>
                <a:schemeClr val="bg1"/>
              </a:solidFill>
              <a:latin typeface="+mj-lt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lang="ru-RU" dirty="0">
              <a:solidFill>
                <a:schemeClr val="bg1"/>
              </a:solidFill>
              <a:latin typeface="+mj-lt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lang="ru-RU" dirty="0">
              <a:solidFill>
                <a:schemeClr val="bg1"/>
              </a:solidFill>
              <a:latin typeface="+mj-lt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lang="ru-RU" dirty="0">
              <a:solidFill>
                <a:schemeClr val="bg1"/>
              </a:solidFill>
              <a:latin typeface="+mj-lt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DD3A3FF-F460-4D40-A66C-E1D7743E2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659455"/>
              </p:ext>
            </p:extLst>
          </p:nvPr>
        </p:nvGraphicFramePr>
        <p:xfrm>
          <a:off x="684211" y="1850065"/>
          <a:ext cx="10701948" cy="3715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4253">
                  <a:extLst>
                    <a:ext uri="{9D8B030D-6E8A-4147-A177-3AD203B41FA5}">
                      <a16:colId xmlns:a16="http://schemas.microsoft.com/office/drawing/2014/main" val="719181840"/>
                    </a:ext>
                  </a:extLst>
                </a:gridCol>
                <a:gridCol w="5527695">
                  <a:extLst>
                    <a:ext uri="{9D8B030D-6E8A-4147-A177-3AD203B41FA5}">
                      <a16:colId xmlns:a16="http://schemas.microsoft.com/office/drawing/2014/main" val="306165741"/>
                    </a:ext>
                  </a:extLst>
                </a:gridCol>
              </a:tblGrid>
              <a:tr h="27554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</a:rPr>
                        <a:t>ФГОС/ОПОП ВО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font385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</a:rPr>
                        <a:t>Профессиональный стандарт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font385"/>
                      </a:endParaRPr>
                    </a:p>
                  </a:txBody>
                  <a:tcPr marL="34925" marR="34925" marT="0" marB="0"/>
                </a:tc>
                <a:extLst>
                  <a:ext uri="{0D108BD9-81ED-4DB2-BD59-A6C34878D82A}">
                    <a16:rowId xmlns:a16="http://schemas.microsoft.com/office/drawing/2014/main" val="3738441339"/>
                  </a:ext>
                </a:extLst>
              </a:tr>
              <a:tr h="527337">
                <a:tc>
                  <a:txBody>
                    <a:bodyPr/>
                    <a:lstStyle/>
                    <a:p>
                      <a:pPr indent="450215" algn="l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Область профессиональной деятельности (ОПД)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font385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Область профессиональной деятельности (</a:t>
                      </a:r>
                      <a:r>
                        <a:rPr lang="ru-RU" sz="1800">
                          <a:effectLst/>
                        </a:rPr>
                        <a:t>ОПД)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font385"/>
                      </a:endParaRPr>
                    </a:p>
                  </a:txBody>
                  <a:tcPr marL="34925" marR="34925" marT="0" marB="0"/>
                </a:tc>
                <a:extLst>
                  <a:ext uri="{0D108BD9-81ED-4DB2-BD59-A6C34878D82A}">
                    <a16:rowId xmlns:a16="http://schemas.microsoft.com/office/drawing/2014/main" val="1547740885"/>
                  </a:ext>
                </a:extLst>
              </a:tr>
              <a:tr h="740805">
                <a:tc>
                  <a:txBody>
                    <a:bodyPr/>
                    <a:lstStyle/>
                    <a:p>
                      <a:pPr indent="450215" algn="l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‍Задачи профессиональной деятельности (ЗПД)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font385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Обобщенные трудовые функции (ОТФ)</a:t>
                      </a:r>
                    </a:p>
                    <a:p>
                      <a:pPr indent="450215"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Трудовые функции (ТФ)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font385"/>
                      </a:endParaRPr>
                    </a:p>
                  </a:txBody>
                  <a:tcPr marL="34925" marR="34925" marT="0" marB="0"/>
                </a:tc>
                <a:extLst>
                  <a:ext uri="{0D108BD9-81ED-4DB2-BD59-A6C34878D82A}">
                    <a16:rowId xmlns:a16="http://schemas.microsoft.com/office/drawing/2014/main" val="1185213171"/>
                  </a:ext>
                </a:extLst>
              </a:tr>
              <a:tr h="824441">
                <a:tc>
                  <a:txBody>
                    <a:bodyPr/>
                    <a:lstStyle/>
                    <a:p>
                      <a:pPr indent="450215" algn="l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‍Профессиональные компетенции (ПК)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font385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Необходимые умения (НУ)</a:t>
                      </a:r>
                    </a:p>
                    <a:p>
                      <a:pPr indent="450215"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Необходимые знания (НЗ)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font385"/>
                      </a:endParaRPr>
                    </a:p>
                  </a:txBody>
                  <a:tcPr marL="34925" marR="34925" marT="0" marB="0"/>
                </a:tc>
                <a:extLst>
                  <a:ext uri="{0D108BD9-81ED-4DB2-BD59-A6C34878D82A}">
                    <a16:rowId xmlns:a16="http://schemas.microsoft.com/office/drawing/2014/main" val="3754890770"/>
                  </a:ext>
                </a:extLst>
              </a:tr>
              <a:tr h="429216">
                <a:tc>
                  <a:txBody>
                    <a:bodyPr/>
                    <a:lstStyle/>
                    <a:p>
                      <a:pPr indent="450215" algn="l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Индикаторы достижения компетенций (ИДК)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font385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Трудовые действия (ТД)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font385"/>
                      </a:endParaRPr>
                    </a:p>
                  </a:txBody>
                  <a:tcPr marL="34925" marR="34925" marT="0" marB="0"/>
                </a:tc>
                <a:extLst>
                  <a:ext uri="{0D108BD9-81ED-4DB2-BD59-A6C34878D82A}">
                    <a16:rowId xmlns:a16="http://schemas.microsoft.com/office/drawing/2014/main" val="4149569003"/>
                  </a:ext>
                </a:extLst>
              </a:tr>
              <a:tr h="388587">
                <a:tc>
                  <a:txBody>
                    <a:bodyPr/>
                    <a:lstStyle/>
                    <a:p>
                      <a:pPr indent="450215" algn="l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Умения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font385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Необходимые умения (НУ)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font385"/>
                      </a:endParaRPr>
                    </a:p>
                  </a:txBody>
                  <a:tcPr marL="34925" marR="34925" marT="0" marB="0"/>
                </a:tc>
                <a:extLst>
                  <a:ext uri="{0D108BD9-81ED-4DB2-BD59-A6C34878D82A}">
                    <a16:rowId xmlns:a16="http://schemas.microsoft.com/office/drawing/2014/main" val="3062947902"/>
                  </a:ext>
                </a:extLst>
              </a:tr>
              <a:tr h="388587">
                <a:tc>
                  <a:txBody>
                    <a:bodyPr/>
                    <a:lstStyle/>
                    <a:p>
                      <a:pPr indent="450215" algn="l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Знания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font385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Необходимые знания (НЗ)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font385"/>
                      </a:endParaRPr>
                    </a:p>
                  </a:txBody>
                  <a:tcPr marL="34925" marR="34925" marT="0" marB="0"/>
                </a:tc>
                <a:extLst>
                  <a:ext uri="{0D108BD9-81ED-4DB2-BD59-A6C34878D82A}">
                    <a16:rowId xmlns:a16="http://schemas.microsoft.com/office/drawing/2014/main" val="935294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912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23E4C-3CEA-4492-9190-C024BD71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53272"/>
            <a:ext cx="9965778" cy="1135987"/>
          </a:xfrm>
        </p:spPr>
        <p:txBody>
          <a:bodyPr>
            <a:normAutofit/>
          </a:bodyPr>
          <a:lstStyle/>
          <a:p>
            <a:r>
              <a:rPr lang="ru-RU" sz="1800" dirty="0"/>
              <a:t>Сопоставление понятий сферы труда и системы образования при формировании ПОП СПО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F1DE5D-1868-4DE7-9E26-043735E29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978196"/>
            <a:ext cx="9421794" cy="5626532"/>
          </a:xfrm>
        </p:spPr>
        <p:txBody>
          <a:bodyPr>
            <a:norm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lang="ru-RU" dirty="0">
              <a:solidFill>
                <a:schemeClr val="bg1"/>
              </a:solidFill>
              <a:latin typeface="+mj-lt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lang="ru-RU" sz="1200" dirty="0">
              <a:solidFill>
                <a:schemeClr val="bg1"/>
              </a:solidFill>
              <a:latin typeface="+mj-lt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lang="ru-RU" sz="1200" dirty="0">
              <a:solidFill>
                <a:schemeClr val="bg1"/>
              </a:solidFill>
              <a:latin typeface="+mj-lt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lang="ru-RU" sz="1200" dirty="0">
              <a:solidFill>
                <a:schemeClr val="bg1"/>
              </a:solidFill>
              <a:latin typeface="+mj-lt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lang="ru-RU" sz="1200" dirty="0">
              <a:solidFill>
                <a:schemeClr val="bg1"/>
              </a:solidFill>
              <a:latin typeface="+mj-lt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lang="ru-RU" sz="1200" dirty="0">
              <a:solidFill>
                <a:schemeClr val="bg1"/>
              </a:solidFill>
              <a:latin typeface="+mj-lt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lang="ru-RU" sz="1200" dirty="0">
              <a:solidFill>
                <a:schemeClr val="bg1"/>
              </a:solidFill>
              <a:latin typeface="+mj-lt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lang="ru-RU" sz="1200" dirty="0">
              <a:solidFill>
                <a:schemeClr val="bg1"/>
              </a:solidFill>
              <a:latin typeface="+mj-lt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lang="ru-RU" sz="1200" dirty="0">
              <a:solidFill>
                <a:schemeClr val="bg1"/>
              </a:solidFill>
              <a:latin typeface="+mj-lt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lang="ru-RU" sz="1200" dirty="0">
              <a:solidFill>
                <a:schemeClr val="bg1"/>
              </a:solidFill>
              <a:latin typeface="+mj-lt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lang="ru-RU" sz="1200" dirty="0">
              <a:solidFill>
                <a:schemeClr val="bg1"/>
              </a:solidFill>
              <a:latin typeface="+mj-lt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lang="ru-RU" sz="1200" dirty="0">
              <a:solidFill>
                <a:schemeClr val="bg1"/>
              </a:solidFill>
              <a:latin typeface="+mj-lt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lang="ru-RU" dirty="0">
              <a:solidFill>
                <a:schemeClr val="bg1"/>
              </a:solidFill>
              <a:latin typeface="+mj-lt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lang="ru-RU" dirty="0">
              <a:solidFill>
                <a:schemeClr val="bg1"/>
              </a:solidFill>
              <a:latin typeface="+mj-lt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DD3A3FF-F460-4D40-A66C-E1D7743E2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461337"/>
              </p:ext>
            </p:extLst>
          </p:nvPr>
        </p:nvGraphicFramePr>
        <p:xfrm>
          <a:off x="684212" y="1530544"/>
          <a:ext cx="11129872" cy="45218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94244">
                  <a:extLst>
                    <a:ext uri="{9D8B030D-6E8A-4147-A177-3AD203B41FA5}">
                      <a16:colId xmlns:a16="http://schemas.microsoft.com/office/drawing/2014/main" val="719181840"/>
                    </a:ext>
                  </a:extLst>
                </a:gridCol>
                <a:gridCol w="4535628">
                  <a:extLst>
                    <a:ext uri="{9D8B030D-6E8A-4147-A177-3AD203B41FA5}">
                      <a16:colId xmlns:a16="http://schemas.microsoft.com/office/drawing/2014/main" val="306165741"/>
                    </a:ext>
                  </a:extLst>
                </a:gridCol>
              </a:tblGrid>
              <a:tr h="234285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</a:rPr>
                        <a:t>ФГОС/ПОП/ОПОП ВО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font385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</a:rPr>
                        <a:t>Профессиональный стандарт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font385"/>
                      </a:endParaRPr>
                    </a:p>
                  </a:txBody>
                  <a:tcPr marL="34925" marR="34925" marT="0" marB="0"/>
                </a:tc>
                <a:extLst>
                  <a:ext uri="{0D108BD9-81ED-4DB2-BD59-A6C34878D82A}">
                    <a16:rowId xmlns:a16="http://schemas.microsoft.com/office/drawing/2014/main" val="3738441339"/>
                  </a:ext>
                </a:extLst>
              </a:tr>
              <a:tr h="482960">
                <a:tc>
                  <a:txBody>
                    <a:bodyPr/>
                    <a:lstStyle/>
                    <a:p>
                      <a:pPr marL="0" indent="176213" algn="l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Область профессиональной деятельности (ОПД)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font385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marL="176213" indent="273050" algn="just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Область профессиональной деятельности (ОПД)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font385"/>
                      </a:endParaRPr>
                    </a:p>
                  </a:txBody>
                  <a:tcPr marL="34925" marR="34925" marT="0" marB="0"/>
                </a:tc>
                <a:extLst>
                  <a:ext uri="{0D108BD9-81ED-4DB2-BD59-A6C34878D82A}">
                    <a16:rowId xmlns:a16="http://schemas.microsoft.com/office/drawing/2014/main" val="1547740885"/>
                  </a:ext>
                </a:extLst>
              </a:tr>
              <a:tr h="1083568">
                <a:tc>
                  <a:txBody>
                    <a:bodyPr/>
                    <a:lstStyle/>
                    <a:p>
                      <a:pPr marL="0" indent="176213" algn="l">
                        <a:spcAft>
                          <a:spcPts val="600"/>
                        </a:spcAft>
                      </a:pPr>
                      <a:r>
                        <a:rPr lang="ru-RU" sz="1600" b="0" i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font385"/>
                        </a:rPr>
                        <a:t>В ФГОС СПО по перечню № 1199: основной вид деятельности (ОВД)</a:t>
                      </a:r>
                    </a:p>
                    <a:p>
                      <a:pPr marL="0" indent="176213" algn="l">
                        <a:spcAft>
                          <a:spcPts val="6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font385"/>
                        </a:rPr>
                        <a:t>В ФГОС СПО по перечню № 336: вид деятельности (ВД)</a:t>
                      </a:r>
                    </a:p>
                    <a:p>
                      <a:pPr indent="450215" algn="l">
                        <a:spcAft>
                          <a:spcPts val="600"/>
                        </a:spcAft>
                      </a:pP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font385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6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Обобщенные трудовые функции (ОТФ)</a:t>
                      </a:r>
                    </a:p>
                  </a:txBody>
                  <a:tcPr marL="34925" marR="34925" marT="0" marB="0"/>
                </a:tc>
                <a:extLst>
                  <a:ext uri="{0D108BD9-81ED-4DB2-BD59-A6C34878D82A}">
                    <a16:rowId xmlns:a16="http://schemas.microsoft.com/office/drawing/2014/main" val="1185213171"/>
                  </a:ext>
                </a:extLst>
              </a:tr>
              <a:tr h="541784">
                <a:tc>
                  <a:txBody>
                    <a:bodyPr/>
                    <a:lstStyle/>
                    <a:p>
                      <a:pPr marL="0" marR="0" lvl="0" indent="17621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‍Профессиональные компетенции (ПК) по каждому ОВД/ВД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font385"/>
                      </a:endParaRPr>
                    </a:p>
                    <a:p>
                      <a:pPr marL="0" indent="176213" algn="l">
                        <a:spcAft>
                          <a:spcPts val="600"/>
                        </a:spcAft>
                      </a:pP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font385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6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Трудовые функции (ТФ)</a:t>
                      </a:r>
                    </a:p>
                  </a:txBody>
                  <a:tcPr marL="34925" marR="34925" marT="0" marB="0"/>
                </a:tc>
                <a:extLst>
                  <a:ext uri="{0D108BD9-81ED-4DB2-BD59-A6C34878D82A}">
                    <a16:rowId xmlns:a16="http://schemas.microsoft.com/office/drawing/2014/main" val="2414838384"/>
                  </a:ext>
                </a:extLst>
              </a:tr>
              <a:tr h="541784">
                <a:tc>
                  <a:txBody>
                    <a:bodyPr/>
                    <a:lstStyle/>
                    <a:p>
                      <a:pPr marL="0" marR="0" lvl="0" indent="17621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font385"/>
                        </a:rPr>
                        <a:t>Практический опыт по каждому ОВД/ВД</a:t>
                      </a:r>
                    </a:p>
                    <a:p>
                      <a:pPr marL="0" indent="176213" algn="l">
                        <a:spcAft>
                          <a:spcPts val="600"/>
                        </a:spcAft>
                      </a:pP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font385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6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Трудовые действия (ТД)</a:t>
                      </a:r>
                    </a:p>
                    <a:p>
                      <a:pPr indent="450215" algn="just">
                        <a:spcAft>
                          <a:spcPts val="600"/>
                        </a:spcAft>
                      </a:pPr>
                      <a:endParaRPr lang="ru-RU" sz="16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4925" marR="34925" marT="0" marB="0"/>
                </a:tc>
                <a:extLst>
                  <a:ext uri="{0D108BD9-81ED-4DB2-BD59-A6C34878D82A}">
                    <a16:rowId xmlns:a16="http://schemas.microsoft.com/office/drawing/2014/main" val="349620717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marL="0" indent="176213" algn="l">
                        <a:spcAft>
                          <a:spcPts val="6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font385"/>
                        </a:rPr>
                        <a:t>Показатели освоения компетенций (ПОК)</a:t>
                      </a: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6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Трудовые действия (ТД)/</a:t>
                      </a:r>
                    </a:p>
                    <a:p>
                      <a:pPr indent="450215" algn="just">
                        <a:spcAft>
                          <a:spcPts val="6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Необходимые умения (НУ)/</a:t>
                      </a:r>
                    </a:p>
                    <a:p>
                      <a:pPr indent="450215" algn="just">
                        <a:spcAft>
                          <a:spcPts val="6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Необходимые знания (НЗ)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font385"/>
                      </a:endParaRPr>
                    </a:p>
                  </a:txBody>
                  <a:tcPr marL="34925" marR="34925" marT="0" marB="0"/>
                </a:tc>
                <a:extLst>
                  <a:ext uri="{0D108BD9-81ED-4DB2-BD59-A6C34878D82A}">
                    <a16:rowId xmlns:a16="http://schemas.microsoft.com/office/drawing/2014/main" val="3754890770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indent="176213" algn="l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Умения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font385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Необходимые умения (НУ)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font385"/>
                      </a:endParaRPr>
                    </a:p>
                  </a:txBody>
                  <a:tcPr marL="34925" marR="34925" marT="0" marB="0"/>
                </a:tc>
                <a:extLst>
                  <a:ext uri="{0D108BD9-81ED-4DB2-BD59-A6C34878D82A}">
                    <a16:rowId xmlns:a16="http://schemas.microsoft.com/office/drawing/2014/main" val="3062947902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indent="176213" algn="l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Знания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font385"/>
                      </a:endParaRPr>
                    </a:p>
                  </a:txBody>
                  <a:tcPr marL="34925" marR="34925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Необходимые знания (НЗ)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font385"/>
                      </a:endParaRPr>
                    </a:p>
                  </a:txBody>
                  <a:tcPr marL="34925" marR="34925" marT="0" marB="0"/>
                </a:tc>
                <a:extLst>
                  <a:ext uri="{0D108BD9-81ED-4DB2-BD59-A6C34878D82A}">
                    <a16:rowId xmlns:a16="http://schemas.microsoft.com/office/drawing/2014/main" val="935294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675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23E4C-3CEA-4492-9190-C024BD71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53272"/>
            <a:ext cx="10823576" cy="1462794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ИНФОРМАЦИЯ О ПРОФЕССИОНАЛЬНЫХ СТАНДАРТАХ НА САЙТЕ МИНТРУДА РОССИИ «ПРОФЕССИОНАЛЬНЫЕ СТАНДАРТЫ»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https://profstandart.rosmintrud.ru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F1DE5D-1868-4DE7-9E26-043735E29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1" y="978196"/>
            <a:ext cx="11536471" cy="5626532"/>
          </a:xfrm>
        </p:spPr>
        <p:txBody>
          <a:bodyPr>
            <a:noAutofit/>
          </a:bodyPr>
          <a:lstStyle/>
          <a:p>
            <a:pPr marL="457200" marR="0" lvl="0" indent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Реестр уведомления о разработке/актуализации ПС</a:t>
            </a:r>
          </a:p>
          <a:p>
            <a:pPr marL="457200" marR="0" lvl="0" indent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https://profstandart.rosmintrud.ru/obshchiy-informatsionnyy-blok/reestr-uvedomleniy-o-razrabotke-peresmotre-professionalnykh-standartov/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);</a:t>
            </a:r>
          </a:p>
          <a:p>
            <a:pPr marL="457200" marR="0" lvl="0" indent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Реестр профессиональных стандартов</a:t>
            </a:r>
          </a:p>
          <a:p>
            <a:pPr marL="457200" marR="0" lvl="0" indent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https://profstandart.rosmintrud.ru/obshchiy-informatsionnyy-blok/reestr-uvedomleniy-o-razrabotke-peresmotre-professionalnykh-standartov/?NAME=&amp;DATE_CREATE_FROM=&amp;DATE_CREATE_TO=&amp;RANGE_PROF_ACTIVITY=&amp;ORGANIZATION=&amp;REVISION=Y&amp;set_filter=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Фильтр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);</a:t>
            </a:r>
          </a:p>
          <a:p>
            <a:pPr marL="45720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400" b="1" i="0" u="none" strike="noStrike" kern="3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Информация о профессионально-общественном обсуждении ПС </a:t>
            </a:r>
          </a:p>
          <a:p>
            <a:pPr marL="45720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0" i="0" u="none" strike="noStrike" kern="3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https://profstandart.rosmintrud.ru/expert-opinion.php</a:t>
            </a:r>
            <a:r>
              <a:rPr kumimoji="0" lang="ru-RU" sz="1400" b="0" i="0" u="none" strike="noStrike" kern="3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;</a:t>
            </a:r>
          </a:p>
          <a:p>
            <a:pPr marL="45720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ru-RU" sz="1400" b="0" i="0" u="none" strike="noStrike" kern="3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0" marR="0" lvl="0" indent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Общественное обсуждение профессиональных стандартов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https://profstandart.rosmintrud.ru/public_discussion/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);</a:t>
            </a:r>
          </a:p>
          <a:p>
            <a:pPr marL="457200" marR="0" lvl="0" indent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Профессиональные стандарты, планируемые к разработке/актуализации за бюджетные средства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https://profstandart.rosmintrud.ru/planiruemiye_ps/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);</a:t>
            </a:r>
          </a:p>
          <a:p>
            <a:pPr marL="457200" marR="0" lvl="0" indent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График консультационных вебинаро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 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https://profstandart.rosmintrud.ru/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);</a:t>
            </a:r>
          </a:p>
          <a:p>
            <a:pPr marL="457200" marR="0" lvl="0" indent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Раздел  «Справочно-информационный блок»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https://profstandart.rosmintrud.ru/obshchiy-informatsionnyy-blok/spravochno-informatsionnyy-blok/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);</a:t>
            </a:r>
          </a:p>
          <a:p>
            <a:pPr marL="457200" marR="0" lvl="0" indent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Раздел «Полезные ресурсы»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https://profstandart.rosmintrud.ru/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).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31009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2498</TotalTime>
  <Words>1004</Words>
  <Application>Microsoft Office PowerPoint</Application>
  <PresentationFormat>Широкоэкранный</PresentationFormat>
  <Paragraphs>149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Verdana</vt:lpstr>
      <vt:lpstr>Wingdings 3</vt:lpstr>
      <vt:lpstr>Сектор</vt:lpstr>
      <vt:lpstr>  применение положений  профессиональных стандартов при разработке образовательных программ  </vt:lpstr>
      <vt:lpstr>        Профессиональные стандарты: разработка и направления применения </vt:lpstr>
      <vt:lpstr>ПРИМЕНЕНИЕ ПРОФСТАНДАРТОВ В СИСТЕМЕ Профессионального ОБРАЗОВАНИЯ</vt:lpstr>
      <vt:lpstr>Синхронизация профессионального образования с требованиями работодателей к квалифицированным кадрам</vt:lpstr>
      <vt:lpstr>РЕКОМЕНДАЦИИ ПО применению ПОЛОЖЕНИЙ ПРОФЕССИОНАЛЬНЫХ СТАНДАРТОВ при разработке ОБРАЗОВАТЕЛЬНЫХ ПРОГРАММ   (доработанная версия планируется к изданию и размещению на сайте «Профессиональные стандарты») </vt:lpstr>
      <vt:lpstr>Сопоставление понятий сферы труда и системы образования при формировании ОПОП ВО</vt:lpstr>
      <vt:lpstr>Сопоставление понятий сферы труда и системы образования при формировании ПОП СПО</vt:lpstr>
      <vt:lpstr>ИНФОРМАЦИЯ О ПРОФЕССИОНАЛЬНЫХ СТАНДАРТАХ НА САЙТЕ МИНТРУДА РОССИИ «ПРОФЕССИОНАЛЬНЫЕ СТАНДАРТЫ» (https://profstandart.rosmintrud.ru)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компетентностной модели выпускника посредством конструирования образовательной программы высшего образования на основе профессиональных стандартов (при наличии)</dc:title>
  <dc:creator>Юлия Эдуардовна Волошановская</dc:creator>
  <cp:lastModifiedBy>Ирина Александровна Волошина</cp:lastModifiedBy>
  <cp:revision>104</cp:revision>
  <cp:lastPrinted>2023-06-08T10:30:48Z</cp:lastPrinted>
  <dcterms:created xsi:type="dcterms:W3CDTF">2023-01-31T11:28:40Z</dcterms:created>
  <dcterms:modified xsi:type="dcterms:W3CDTF">2023-06-22T13:03:33Z</dcterms:modified>
</cp:coreProperties>
</file>